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60" r:id="rId1"/>
  </p:sldMasterIdLst>
  <p:notesMasterIdLst>
    <p:notesMasterId r:id="rId18"/>
  </p:notesMasterIdLst>
  <p:sldIdLst>
    <p:sldId id="346" r:id="rId2"/>
    <p:sldId id="404" r:id="rId3"/>
    <p:sldId id="358" r:id="rId4"/>
    <p:sldId id="405" r:id="rId5"/>
    <p:sldId id="426" r:id="rId6"/>
    <p:sldId id="427" r:id="rId7"/>
    <p:sldId id="428" r:id="rId8"/>
    <p:sldId id="359" r:id="rId9"/>
    <p:sldId id="360" r:id="rId10"/>
    <p:sldId id="407" r:id="rId11"/>
    <p:sldId id="441" r:id="rId12"/>
    <p:sldId id="429" r:id="rId13"/>
    <p:sldId id="442" r:id="rId14"/>
    <p:sldId id="367" r:id="rId15"/>
    <p:sldId id="443" r:id="rId16"/>
    <p:sldId id="40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F5A53"/>
    <a:srgbClr val="DB2B40"/>
    <a:srgbClr val="B30F19"/>
    <a:srgbClr val="B02342"/>
    <a:srgbClr val="CA4D18"/>
    <a:srgbClr val="E37436"/>
    <a:srgbClr val="ECA632"/>
    <a:srgbClr val="0B8071"/>
    <a:srgbClr val="06CFB9"/>
    <a:srgbClr val="0E90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19" autoAdjust="0"/>
    <p:restoredTop sz="94700" autoAdjust="0"/>
  </p:normalViewPr>
  <p:slideViewPr>
    <p:cSldViewPr snapToObjects="1">
      <p:cViewPr>
        <p:scale>
          <a:sx n="100" d="100"/>
          <a:sy n="100" d="100"/>
        </p:scale>
        <p:origin x="-4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56E4-5247-154A-BC89-8526DB1AA3B7}" type="datetimeFigureOut">
              <a:rPr lang="es-ES_tradnl" smtClean="0"/>
              <a:pPr/>
              <a:t>26/3/10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EAFA1-D6A9-2744-A0E5-3786E2D867B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EAFA1-D6A9-2744-A0E5-3786E2D867B1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Aquí poner</a:t>
            </a:r>
            <a:r>
              <a:rPr lang="es-ES_tradnl" baseline="0" dirty="0" smtClean="0"/>
              <a:t> los ejemplos de anuncios de juguetes para los niños en navidad, anuncio de colón para las amas de casa.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EAFA1-D6A9-2744-A0E5-3786E2D867B1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Aquí poner</a:t>
            </a:r>
            <a:r>
              <a:rPr lang="es-ES_tradnl" baseline="0" dirty="0" smtClean="0"/>
              <a:t> los ejemplos de anuncios de juguetes para los niños en navidad, anuncio de colón para las amas </a:t>
            </a:r>
            <a:r>
              <a:rPr lang="es-ES_tradnl" baseline="0" smtClean="0"/>
              <a:t>de casa.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EAFA1-D6A9-2744-A0E5-3786E2D867B1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3434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67236"/>
            <a:ext cx="8565776" cy="847164"/>
          </a:xfrm>
        </p:spPr>
        <p:txBody>
          <a:bodyPr/>
          <a:lstStyle/>
          <a:p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066800"/>
            <a:ext cx="8565775" cy="5029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29194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67236"/>
            <a:ext cx="7770813" cy="847164"/>
          </a:xfr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64820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64820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67236"/>
            <a:ext cx="7239000" cy="84716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rgbClr val="ECA6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58962"/>
            <a:ext cx="3657600" cy="40084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43000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rgbClr val="ECA6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text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styles</a:t>
            </a:r>
            <a:endParaRPr lang="es-ES_tradnl" noProof="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858962"/>
            <a:ext cx="3657600" cy="40084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9144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67236"/>
            <a:ext cx="7315200" cy="847164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9515-08F5-BF4B-B1FF-6B49F692D37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67236"/>
            <a:ext cx="8763000" cy="847164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763000" cy="513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text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styles</a:t>
            </a:r>
            <a:endParaRPr lang="es-ES_tradnl" noProof="0" dirty="0" smtClean="0"/>
          </a:p>
          <a:p>
            <a:pPr lvl="1"/>
            <a:r>
              <a:rPr lang="es-ES_tradnl" noProof="0" dirty="0" err="1" smtClean="0"/>
              <a:t>Second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2"/>
            <a:r>
              <a:rPr lang="es-ES_tradnl" noProof="0" dirty="0" err="1" smtClean="0"/>
              <a:t>Third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3"/>
            <a:r>
              <a:rPr lang="es-ES_tradnl" noProof="0" dirty="0" err="1" smtClean="0"/>
              <a:t>Fourth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4"/>
            <a:r>
              <a:rPr lang="es-ES_tradnl" noProof="0" dirty="0" err="1" smtClean="0"/>
              <a:t>Fifth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765DB-3C74-B54C-8FA1-14A5B950ECD9}" type="datetimeFigureOut">
              <a:rPr lang="en-US" smtClean="0"/>
              <a:pPr/>
              <a:t>26/3/10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logofblack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88225" y="6051550"/>
            <a:ext cx="1755775" cy="80645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86400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Abadi MT Condensed Extra Bold"/>
          <a:ea typeface="+mj-ea"/>
          <a:cs typeface="Abadi MT Condensed Extra Bold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b="1" kern="1200">
          <a:solidFill>
            <a:schemeClr val="tx2"/>
          </a:solidFill>
          <a:latin typeface="Franklin Gothic Medium"/>
          <a:ea typeface="+mn-ea"/>
          <a:cs typeface="Franklin Gothic Medium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Franklin Gothic Medium"/>
          <a:ea typeface="+mn-ea"/>
          <a:cs typeface="Franklin Gothic Medium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Franklin Gothic Medium"/>
          <a:ea typeface="+mn-ea"/>
          <a:cs typeface="Franklin Gothic Medium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Franklin Gothic Medium"/>
          <a:ea typeface="+mn-ea"/>
          <a:cs typeface="Franklin Gothic Medium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Franklin Gothic Medium"/>
          <a:ea typeface="+mn-ea"/>
          <a:cs typeface="Franklin Gothic 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rcerrada" TargetMode="External"/><Relationship Id="rId4" Type="http://schemas.openxmlformats.org/officeDocument/2006/relationships/hyperlink" Target="http://facebook.com/Roberto.Cerrada" TargetMode="External"/><Relationship Id="rId5" Type="http://schemas.openxmlformats.org/officeDocument/2006/relationships/hyperlink" Target="http://www.RobertoCerrada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oCerr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800"/>
            <a:ext cx="3052064" cy="22890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14400"/>
            <a:ext cx="7772400" cy="1981200"/>
          </a:xfrm>
        </p:spPr>
        <p:txBody>
          <a:bodyPr>
            <a:noAutofit/>
          </a:bodyPr>
          <a:lstStyle/>
          <a:p>
            <a:r>
              <a:rPr lang="es-ES_tradnl" sz="4400" dirty="0" smtClean="0"/>
              <a:t>Conferencia Iniciador Alicante</a:t>
            </a:r>
            <a:br>
              <a:rPr lang="es-ES_tradnl" sz="4400" dirty="0" smtClean="0"/>
            </a:br>
            <a:r>
              <a:rPr lang="es-ES_tradnl" sz="3600" dirty="0" smtClean="0"/>
              <a:t> </a:t>
            </a:r>
            <a:r>
              <a:rPr lang="es-ES_tradnl" sz="6600" dirty="0" smtClean="0"/>
              <a:t/>
            </a:r>
            <a:br>
              <a:rPr lang="es-ES_tradnl" sz="6600" dirty="0" smtClean="0"/>
            </a:br>
            <a:r>
              <a:rPr lang="es-ES_tradnl" sz="2800" dirty="0" smtClean="0">
                <a:solidFill>
                  <a:srgbClr val="5941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25400" dir="5400000" algn="t" rotWithShape="0">
                    <a:schemeClr val="tx1">
                      <a:alpha val="0"/>
                    </a:schemeClr>
                  </a:outerShdw>
                </a:effectLst>
              </a:rPr>
              <a:t>Claves Para Transformar Tu Marketing Tradicional En Comunicación Social 2.0</a:t>
            </a:r>
            <a:br>
              <a:rPr lang="es-ES_tradnl" sz="2800" dirty="0" smtClean="0">
                <a:solidFill>
                  <a:srgbClr val="5941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25400" dir="5400000" algn="t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es-ES_tradnl" sz="2800" dirty="0" smtClean="0">
                <a:solidFill>
                  <a:srgbClr val="5941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25400" dir="5400000" algn="t" rotWithShape="0">
                    <a:schemeClr val="tx1">
                      <a:alpha val="0"/>
                    </a:schemeClr>
                  </a:outerShdw>
                </a:effectLst>
              </a:rPr>
              <a:t>OPORTUNIDADES PARA LOS NEGOCIOS</a:t>
            </a:r>
            <a:endParaRPr lang="es-ES_tradnl" sz="6600" dirty="0">
              <a:solidFill>
                <a:srgbClr val="594100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50800" dist="25400" dir="5400000" algn="t" rotWithShape="0">
                  <a:schemeClr val="tx1">
                    <a:alpha val="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352800"/>
            <a:ext cx="5181599" cy="243840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MARZO 2010</a:t>
            </a:r>
            <a:br>
              <a:rPr lang="es-ES_tradnl" sz="2400" dirty="0" smtClean="0"/>
            </a:br>
            <a:endParaRPr lang="es-ES_tradnl" sz="2400" dirty="0" smtClean="0"/>
          </a:p>
          <a:p>
            <a:r>
              <a:rPr lang="en-US" sz="2000" i="1" dirty="0" smtClean="0"/>
              <a:t>B</a:t>
            </a:r>
            <a:r>
              <a:rPr lang="es-ES_tradnl" sz="2000" i="1" dirty="0" smtClean="0"/>
              <a:t>y Roberto R. Cerrada</a:t>
            </a:r>
          </a:p>
          <a:p>
            <a:r>
              <a:rPr lang="es-ES_tradnl" sz="2400" u="sng" dirty="0" smtClean="0"/>
              <a:t>www.CirculoDeMarketing.com</a:t>
            </a:r>
            <a:endParaRPr lang="es-ES_tradnl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Conseguir la ATENCIÓN?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¿Haciendo más anuncios?</a:t>
            </a:r>
          </a:p>
          <a:p>
            <a:pPr lvl="1"/>
            <a:r>
              <a:rPr lang="es-ES_tradnl" dirty="0" smtClean="0"/>
              <a:t>La gente ya no presta atención, ya no se fija…</a:t>
            </a:r>
          </a:p>
          <a:p>
            <a:r>
              <a:rPr lang="es-ES_tradnl" dirty="0" smtClean="0"/>
              <a:t>¿Dando Información?</a:t>
            </a:r>
          </a:p>
          <a:p>
            <a:pPr lvl="1"/>
            <a:r>
              <a:rPr lang="es-ES_tradnl" dirty="0" smtClean="0"/>
              <a:t>Si pero… Cada vez es más difícil dar información genuina…</a:t>
            </a:r>
          </a:p>
          <a:p>
            <a:r>
              <a:rPr lang="es-ES_tradnl" dirty="0" smtClean="0">
                <a:sym typeface="Wingdings"/>
              </a:rPr>
              <a:t>¿Aumentando la creatividad?</a:t>
            </a:r>
          </a:p>
          <a:p>
            <a:pPr lvl="2">
              <a:buNone/>
            </a:pPr>
            <a:r>
              <a:rPr lang="es-ES_tradnl" dirty="0" smtClean="0">
                <a:sym typeface="Wingdings"/>
              </a:rPr>
              <a:t>Claro pero… No todo el mundo es tan creativo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¿Cuál Es La Nueva Fórmula De Éxito?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_tradnl" sz="5400" smtClean="0"/>
              <a:t>TRANSFORMAR</a:t>
            </a:r>
            <a:endParaRPr lang="es-ES_tradnl" sz="5400" dirty="0" smtClean="0"/>
          </a:p>
          <a:p>
            <a:pPr algn="ctr">
              <a:buNone/>
            </a:pPr>
            <a:r>
              <a:rPr lang="es-ES_tradnl" sz="5400" dirty="0" smtClean="0"/>
              <a:t>Información</a:t>
            </a:r>
          </a:p>
          <a:p>
            <a:pPr algn="ctr">
              <a:buNone/>
            </a:pPr>
            <a:r>
              <a:rPr lang="es-ES_tradnl" sz="5400" dirty="0" smtClean="0"/>
              <a:t>…, en </a:t>
            </a:r>
          </a:p>
          <a:p>
            <a:pPr algn="ctr">
              <a:buNone/>
            </a:pPr>
            <a:r>
              <a:rPr lang="es-ES_tradnl" sz="5400" dirty="0" smtClean="0"/>
              <a:t>CONVERSACIÓN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¿Por Qué?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dirty="0" smtClean="0"/>
              <a:t>SI CONVERSAMOS = Tenemos su atención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dirty="0" smtClean="0">
                <a:sym typeface="Wingdings"/>
              </a:rPr>
              <a:t>SI CONVERSAMOS = Estará concentrado en nuestro mensaje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dirty="0" smtClean="0">
                <a:sym typeface="Wingdings"/>
              </a:rPr>
              <a:t>SI CONVERSAMOS = Ganaremos su confianza</a:t>
            </a:r>
          </a:p>
          <a:p>
            <a:pPr marL="742950" indent="-742950"/>
            <a:r>
              <a:rPr lang="es-ES_tradnl" dirty="0" smtClean="0">
                <a:solidFill>
                  <a:srgbClr val="ECA632"/>
                </a:solidFill>
                <a:sym typeface="Wingdings"/>
              </a:rPr>
              <a:t>Porque… ¿Qué es lo que hace falta para conseguir que alguien nos compre?</a:t>
            </a:r>
          </a:p>
          <a:p>
            <a:pPr lvl="1"/>
            <a:endParaRPr lang="es-ES_tradnl" dirty="0" smtClean="0">
              <a:sym typeface="Wingdings"/>
            </a:endParaRPr>
          </a:p>
          <a:p>
            <a:pPr lvl="1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RECORDEMOS</a:t>
            </a:r>
            <a:r>
              <a:rPr lang="es-ES_tradnl" sz="3600" dirty="0" smtClean="0"/>
              <a:t> que para hacer una venta…	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dirty="0" smtClean="0"/>
              <a:t>Qué haya alguien con un problema que resolver que nuestro producto resuelve, mejor que los competidores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dirty="0" smtClean="0"/>
              <a:t>Qué ese alguien tenga $$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dirty="0" smtClean="0"/>
              <a:t>Qué sea su momento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dirty="0" smtClean="0"/>
              <a:t>Qué conozca nuestra oferta y haya entendido nuestro mensaje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dirty="0" smtClean="0"/>
              <a:t>Qué confíe en nosotros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/>
              <a:t>Y quién nos ayudará conseguirlo…</a:t>
            </a:r>
            <a:endParaRPr lang="es-ES_tradnl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95700" y="2286000"/>
            <a:ext cx="1866900" cy="3048000"/>
            <a:chOff x="3695700" y="2286000"/>
            <a:chExt cx="1866900" cy="3048000"/>
          </a:xfrm>
        </p:grpSpPr>
        <p:sp>
          <p:nvSpPr>
            <p:cNvPr id="5" name="Oval 4"/>
            <p:cNvSpPr/>
            <p:nvPr/>
          </p:nvSpPr>
          <p:spPr>
            <a:xfrm rot="16200000">
              <a:off x="3105150" y="2876550"/>
              <a:ext cx="3048000" cy="18669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es-ES_tradnl" b="1" dirty="0" smtClean="0"/>
                <a:t>La Atención Es Escasa</a:t>
              </a:r>
            </a:p>
          </p:txBody>
        </p:sp>
        <p:pic>
          <p:nvPicPr>
            <p:cNvPr id="6" name="Picture 5" descr="businessman_nose_growing_dv_sh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3048000"/>
              <a:ext cx="1219200" cy="1828800"/>
            </a:xfrm>
            <a:prstGeom prst="rect">
              <a:avLst/>
            </a:prstGeom>
            <a:effectLst/>
          </p:spPr>
        </p:pic>
      </p:grpSp>
      <p:sp>
        <p:nvSpPr>
          <p:cNvPr id="7" name="Up Arrow 6"/>
          <p:cNvSpPr/>
          <p:nvPr/>
        </p:nvSpPr>
        <p:spPr>
          <a:xfrm>
            <a:off x="5562600" y="1371600"/>
            <a:ext cx="762000" cy="3048000"/>
          </a:xfrm>
          <a:prstGeom prst="upArrow">
            <a:avLst>
              <a:gd name="adj1" fmla="val 50000"/>
              <a:gd name="adj2" fmla="val 91667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GANADORES</a:t>
            </a:r>
            <a:endParaRPr lang="es-ES_tradnl" b="1" dirty="0"/>
          </a:p>
        </p:txBody>
      </p:sp>
      <p:sp>
        <p:nvSpPr>
          <p:cNvPr id="9" name="Rectangle 8"/>
          <p:cNvSpPr/>
          <p:nvPr/>
        </p:nvSpPr>
        <p:spPr>
          <a:xfrm>
            <a:off x="152401" y="1219200"/>
            <a:ext cx="2743199" cy="4343400"/>
          </a:xfrm>
          <a:prstGeom prst="rect">
            <a:avLst/>
          </a:prstGeom>
          <a:scene3d>
            <a:camera prst="isometricOffAxis2Left">
              <a:rot lat="1080000" lon="156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Televisión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Prensa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Revistas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Radio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Anuncios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Venta agresiva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Publicidad Institucional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Publicidad postal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Intercambio de enlaces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Spam Buscadores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Directorios de enlace</a:t>
            </a:r>
          </a:p>
          <a:p>
            <a:r>
              <a:rPr lang="es-ES_tradnl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Clasificados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219200"/>
            <a:ext cx="2743200" cy="4343400"/>
          </a:xfrm>
          <a:prstGeom prst="rect">
            <a:avLst/>
          </a:prstGeom>
          <a:solidFill>
            <a:schemeClr val="accent6"/>
          </a:solidFill>
          <a:scene3d>
            <a:camera prst="isometricOffAxis1Right">
              <a:rot lat="1080000" lon="20040000" rev="0"/>
            </a:camera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Celebridades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Gente que admiramos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Enlaces de valor</a:t>
            </a:r>
          </a:p>
          <a:p>
            <a:r>
              <a:rPr lang="es-ES_tradnl" sz="1600" b="1" dirty="0" err="1" smtClean="0">
                <a:solidFill>
                  <a:schemeClr val="tx1"/>
                </a:solidFill>
                <a:latin typeface="Tahoma"/>
                <a:cs typeface="Tahoma"/>
              </a:rPr>
              <a:t>Blogging</a:t>
            </a:r>
            <a:endParaRPr lang="es-ES_tradnl" sz="16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Medios sociales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Redes sociales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Publicidad social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Marcadores sociales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Social </a:t>
            </a:r>
            <a:r>
              <a:rPr lang="es-ES_tradnl" sz="1600" b="1" dirty="0" err="1" smtClean="0">
                <a:solidFill>
                  <a:schemeClr val="tx1"/>
                </a:solidFill>
                <a:latin typeface="Tahoma"/>
                <a:cs typeface="Tahoma"/>
              </a:rPr>
              <a:t>shopping</a:t>
            </a:r>
            <a:endParaRPr lang="es-ES_tradnl" sz="16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Compartir fotos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Compartir </a:t>
            </a:r>
            <a:r>
              <a:rPr lang="en-US" sz="1600" b="1" dirty="0" err="1" smtClean="0">
                <a:solidFill>
                  <a:schemeClr val="tx1"/>
                </a:solidFill>
                <a:latin typeface="Tahoma"/>
                <a:cs typeface="Tahoma"/>
              </a:rPr>
              <a:t>vídeo</a:t>
            </a:r>
            <a:r>
              <a:rPr lang="es-ES_tradnl" sz="1600" b="1" dirty="0" err="1" smtClean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endParaRPr lang="es-ES_tradnl" sz="16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Compartir audio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Mundos virtuales</a:t>
            </a: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Juegos </a:t>
            </a:r>
            <a:r>
              <a:rPr lang="es-ES_tradnl" sz="1600" b="1" dirty="0" err="1" smtClean="0">
                <a:solidFill>
                  <a:schemeClr val="tx1"/>
                </a:solidFill>
                <a:latin typeface="Tahoma"/>
                <a:cs typeface="Tahoma"/>
              </a:rPr>
              <a:t>on</a:t>
            </a:r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Tahoma"/>
                <a:cs typeface="Tahoma"/>
              </a:rPr>
              <a:t>line</a:t>
            </a:r>
            <a:endParaRPr lang="es-ES_tradnl" sz="1600" b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es-ES_tradnl" sz="1600" b="1" dirty="0" smtClean="0">
                <a:solidFill>
                  <a:schemeClr val="tx1"/>
                </a:solidFill>
                <a:latin typeface="Tahoma"/>
                <a:cs typeface="Tahoma"/>
              </a:rPr>
              <a:t>Agregadores de noticias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895600" y="2667000"/>
            <a:ext cx="762000" cy="3124200"/>
          </a:xfrm>
          <a:prstGeom prst="downArrow">
            <a:avLst>
              <a:gd name="adj1" fmla="val 50000"/>
              <a:gd name="adj2" fmla="val 7533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PERDEDORES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 animBg="1"/>
      <p:bldP spid="10" grpId="0" build="p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conclusión…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Aprovecha ahora los medios que te permitan entrar en conversación.</a:t>
            </a:r>
          </a:p>
          <a:p>
            <a:r>
              <a:rPr lang="es-ES_tradnl" dirty="0" smtClean="0"/>
              <a:t>Utilízalos inteligentemente para establecer tu posicionamiento y ganar la confianza</a:t>
            </a:r>
          </a:p>
          <a:p>
            <a:r>
              <a:rPr lang="es-ES_tradnl" dirty="0" smtClean="0"/>
              <a:t>Y claro… Ten siempre una oferta competitiva bien dirigida y especializada a un potencial cliente seleccionado.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bertoCerr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90398"/>
            <a:ext cx="4563533" cy="34226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770813" cy="1472184"/>
          </a:xfrm>
          <a:effectLst>
            <a:reflection stA="0" endPos="0" dir="5400000" sy="-100000" algn="bl" rotWithShape="0"/>
          </a:effectLst>
        </p:spPr>
        <p:txBody>
          <a:bodyPr/>
          <a:lstStyle/>
          <a:p>
            <a:r>
              <a:rPr lang="es-ES_tradnl" sz="3600" dirty="0" smtClean="0">
                <a:solidFill>
                  <a:schemeClr val="tx1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Gracias Por Tu Atención</a:t>
            </a:r>
            <a:endParaRPr lang="es-ES_tradnl" sz="3600" dirty="0">
              <a:solidFill>
                <a:schemeClr val="tx1"/>
              </a:solidFill>
              <a:effectLst>
                <a:outerShdw blurRad="38100" dist="12700" algn="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4194048"/>
            <a:ext cx="7770813" cy="2206752"/>
          </a:xfrm>
        </p:spPr>
        <p:txBody>
          <a:bodyPr>
            <a:normAutofit fontScale="92500" lnSpcReduction="10000"/>
          </a:bodyPr>
          <a:lstStyle/>
          <a:p>
            <a:r>
              <a:rPr lang="es-ES_tradnl" sz="2800" dirty="0" smtClean="0">
                <a:hlinkClick r:id="rId3"/>
              </a:rPr>
              <a:t>http://twitter.com/rcerrada</a:t>
            </a:r>
            <a:endParaRPr lang="es-ES_tradnl" sz="2800" dirty="0" smtClean="0"/>
          </a:p>
          <a:p>
            <a:endParaRPr lang="es-ES_tradnl" sz="2800" dirty="0" smtClean="0"/>
          </a:p>
          <a:p>
            <a:r>
              <a:rPr lang="es-ES_tradnl" sz="2800" dirty="0" smtClean="0">
                <a:hlinkClick r:id="rId4"/>
              </a:rPr>
              <a:t>http://facebook.com/Roberto.Cerrada</a:t>
            </a:r>
            <a:endParaRPr lang="es-ES_tradnl" sz="2800" dirty="0" smtClean="0"/>
          </a:p>
          <a:p>
            <a:endParaRPr lang="es-ES_tradnl" sz="2800" dirty="0" smtClean="0"/>
          </a:p>
          <a:p>
            <a:r>
              <a:rPr lang="es-ES_tradnl" sz="2800" dirty="0" smtClean="0">
                <a:hlinkClick r:id="rId5"/>
              </a:rPr>
              <a:t>www.RobertoCerrada.com</a:t>
            </a:r>
            <a:endParaRPr lang="es-ES_tradnl" sz="2800" dirty="0" smtClean="0"/>
          </a:p>
          <a:p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Antes de entrar en materia…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“…, para entender el presente y poder intuir el futuro, hace falta conocer el pasado”</a:t>
            </a:r>
          </a:p>
          <a:p>
            <a:endParaRPr lang="es-ES_tradnl" dirty="0" smtClean="0"/>
          </a:p>
          <a:p>
            <a:r>
              <a:rPr lang="es-ES_tradnl" dirty="0" smtClean="0"/>
              <a:t>Repasemos un poco la historia del marketing para entender en que contexto nos encontramos…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urrants-butcher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3886200" y="2667001"/>
            <a:ext cx="4978316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alpha val="75000"/>
              </a:schemeClr>
            </a:glo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Antes del marketing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…</a:t>
            </a:r>
            <a:endParaRPr lang="es-ES_tradnl" dirty="0">
              <a:solidFill>
                <a:schemeClr val="tx1"/>
              </a:solidFill>
              <a:effectLst>
                <a:glow rad="63500">
                  <a:schemeClr val="accent1">
                    <a:alpha val="75000"/>
                  </a:schemeClr>
                </a:glow>
                <a:outerShdw blurRad="38100" dist="12700" algn="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9625" y="1066800"/>
            <a:ext cx="8565775" cy="5029200"/>
          </a:xfrm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ECA632"/>
                </a:solidFill>
                <a:effectLst/>
              </a:rPr>
              <a:t>Negocios pequeños y locales</a:t>
            </a:r>
          </a:p>
          <a:p>
            <a:r>
              <a:rPr lang="es-ES_tradnl" dirty="0" smtClean="0">
                <a:solidFill>
                  <a:srgbClr val="ECA632"/>
                </a:solidFill>
                <a:effectLst/>
              </a:rPr>
              <a:t>Total interacción con los clientes</a:t>
            </a:r>
          </a:p>
          <a:p>
            <a:r>
              <a:rPr lang="es-ES_tradnl" dirty="0" smtClean="0">
                <a:solidFill>
                  <a:srgbClr val="ECA632"/>
                </a:solidFill>
                <a:effectLst/>
              </a:rPr>
              <a:t>Relación con </a:t>
            </a:r>
            <a:br>
              <a:rPr lang="es-ES_tradnl" dirty="0" smtClean="0">
                <a:solidFill>
                  <a:srgbClr val="ECA632"/>
                </a:solidFill>
                <a:effectLst/>
              </a:rPr>
            </a:br>
            <a:r>
              <a:rPr lang="es-ES_tradnl" dirty="0" smtClean="0">
                <a:solidFill>
                  <a:srgbClr val="ECA632"/>
                </a:solidFill>
                <a:effectLst/>
              </a:rPr>
              <a:t>los clientes </a:t>
            </a:r>
            <a:br>
              <a:rPr lang="es-ES_tradnl" dirty="0" smtClean="0">
                <a:solidFill>
                  <a:srgbClr val="ECA632"/>
                </a:solidFill>
                <a:effectLst/>
              </a:rPr>
            </a:br>
            <a:r>
              <a:rPr lang="es-ES_tradnl" dirty="0" smtClean="0">
                <a:solidFill>
                  <a:srgbClr val="ECA632"/>
                </a:solidFill>
                <a:effectLst/>
              </a:rPr>
              <a:t>uno a uno</a:t>
            </a:r>
          </a:p>
          <a:p>
            <a:r>
              <a:rPr lang="es-ES_tradnl" dirty="0" smtClean="0">
                <a:solidFill>
                  <a:srgbClr val="ECA632"/>
                </a:solidFill>
                <a:effectLst/>
              </a:rPr>
              <a:t>Nuevos clientes </a:t>
            </a:r>
            <a:br>
              <a:rPr lang="es-ES_tradnl" dirty="0" smtClean="0">
                <a:solidFill>
                  <a:srgbClr val="ECA632"/>
                </a:solidFill>
                <a:effectLst/>
              </a:rPr>
            </a:br>
            <a:r>
              <a:rPr lang="es-ES_tradnl" dirty="0" smtClean="0">
                <a:solidFill>
                  <a:srgbClr val="ECA632"/>
                </a:solidFill>
                <a:effectLst/>
              </a:rPr>
              <a:t>vía “boca en boca”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alpha val="75000"/>
              </a:schemeClr>
            </a:glo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Marketing de Interrupción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… (mi)</a:t>
            </a:r>
            <a:endParaRPr lang="es-ES_tradnl" dirty="0">
              <a:solidFill>
                <a:schemeClr val="tx1"/>
              </a:solidFill>
              <a:effectLst>
                <a:glow rad="63500">
                  <a:schemeClr val="accent1">
                    <a:alpha val="75000"/>
                  </a:schemeClr>
                </a:glow>
                <a:outerShdw blurRad="38100" dist="12700" algn="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33539" y="1066800"/>
            <a:ext cx="3539907" cy="5007940"/>
            <a:chOff x="5533539" y="1066800"/>
            <a:chExt cx="3539907" cy="5007940"/>
          </a:xfrm>
        </p:grpSpPr>
        <p:pic>
          <p:nvPicPr>
            <p:cNvPr id="5" name="Picture 4" descr="marlbor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9167" y="2441926"/>
              <a:ext cx="1371600" cy="1860550"/>
            </a:xfrm>
            <a:prstGeom prst="rect">
              <a:avLst/>
            </a:prstGeom>
            <a:effectLst>
              <a:outerShdw blurRad="50800" dist="38100" dir="16200000" algn="t">
                <a:srgbClr val="000000">
                  <a:alpha val="43000"/>
                </a:srgbClr>
              </a:outerShdw>
              <a:reflection blurRad="6350" stA="50000" endA="300" endPos="55000" dir="5400000" sy="-100000" algn="bl" rotWithShape="0"/>
            </a:effectLst>
          </p:spPr>
        </p:pic>
        <p:pic>
          <p:nvPicPr>
            <p:cNvPr id="6" name="Picture 5" descr="modernAd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41512">
              <a:off x="6951663" y="1066800"/>
              <a:ext cx="1752600" cy="1984076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7" name="Picture 6" descr="old-ad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48894">
              <a:off x="7289538" y="3228023"/>
              <a:ext cx="1783908" cy="2505358"/>
            </a:xfrm>
            <a:prstGeom prst="rect">
              <a:avLst/>
            </a:prstGeom>
            <a:effectLst>
              <a:outerShdw blurRad="50800" dist="38100" algn="r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makemoneywritingtvcommercial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4967" y="4477708"/>
              <a:ext cx="1914262" cy="143569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0" name="Picture 9" descr="mando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400841">
              <a:off x="5533539" y="4796410"/>
              <a:ext cx="1456787" cy="1278330"/>
            </a:xfrm>
            <a:prstGeom prst="rect">
              <a:avLst/>
            </a:prstGeom>
          </p:spPr>
        </p:pic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9625" y="1066800"/>
            <a:ext cx="6508375" cy="5486400"/>
          </a:xfrm>
          <a:effectLst>
            <a:softEdge rad="38100"/>
          </a:effectLst>
        </p:spPr>
        <p:txBody>
          <a:bodyPr>
            <a:normAutofit fontScale="92500" lnSpcReduction="10000"/>
          </a:bodyPr>
          <a:lstStyle/>
          <a:p>
            <a:r>
              <a:rPr lang="es-ES_tradnl" sz="2800" dirty="0" smtClean="0">
                <a:solidFill>
                  <a:srgbClr val="ECA632"/>
                </a:solidFill>
                <a:effectLst/>
              </a:rPr>
              <a:t>La tecnología favorece la aparición de los medios de masas</a:t>
            </a:r>
          </a:p>
          <a:p>
            <a:r>
              <a:rPr lang="es-ES_tradnl" sz="2800" dirty="0" smtClean="0">
                <a:solidFill>
                  <a:srgbClr val="ECA632"/>
                </a:solidFill>
              </a:rPr>
              <a:t>El </a:t>
            </a:r>
            <a:r>
              <a:rPr lang="es-ES_tradnl" sz="2800" dirty="0" err="1" smtClean="0">
                <a:solidFill>
                  <a:srgbClr val="ECA632"/>
                </a:solidFill>
              </a:rPr>
              <a:t>offset</a:t>
            </a:r>
            <a:r>
              <a:rPr lang="es-ES_tradnl" sz="2800" dirty="0" smtClean="0">
                <a:solidFill>
                  <a:srgbClr val="ECA632"/>
                </a:solidFill>
              </a:rPr>
              <a:t>, la radio y  la </a:t>
            </a:r>
            <a:r>
              <a:rPr lang="es-ES_tradnl" sz="2800" dirty="0" err="1" smtClean="0">
                <a:solidFill>
                  <a:srgbClr val="ECA632"/>
                </a:solidFill>
              </a:rPr>
              <a:t>tv</a:t>
            </a:r>
            <a:r>
              <a:rPr lang="es-ES_tradnl" sz="2800" dirty="0" smtClean="0">
                <a:solidFill>
                  <a:srgbClr val="ECA632"/>
                </a:solidFill>
              </a:rPr>
              <a:t>, permiten expandir el área de influencia</a:t>
            </a:r>
            <a:endParaRPr lang="es-ES_tradnl" sz="2800" dirty="0" smtClean="0">
              <a:solidFill>
                <a:srgbClr val="ECA632"/>
              </a:solidFill>
              <a:effectLst/>
            </a:endParaRPr>
          </a:p>
          <a:p>
            <a:r>
              <a:rPr lang="es-ES_tradnl" sz="2800" dirty="0" smtClean="0">
                <a:solidFill>
                  <a:srgbClr val="ECA632"/>
                </a:solidFill>
                <a:effectLst/>
              </a:rPr>
              <a:t>Herramientas:</a:t>
            </a:r>
          </a:p>
          <a:p>
            <a:pPr lvl="1"/>
            <a:r>
              <a:rPr lang="es-ES_tradnl" sz="2400" dirty="0" smtClean="0">
                <a:solidFill>
                  <a:srgbClr val="ECA632"/>
                </a:solidFill>
                <a:effectLst/>
              </a:rPr>
              <a:t>Anuncios</a:t>
            </a:r>
          </a:p>
          <a:p>
            <a:pPr lvl="1"/>
            <a:r>
              <a:rPr lang="es-ES_tradnl" sz="2400" dirty="0" smtClean="0">
                <a:solidFill>
                  <a:srgbClr val="ECA632"/>
                </a:solidFill>
              </a:rPr>
              <a:t>Marketing de respuesta directa</a:t>
            </a:r>
            <a:endParaRPr lang="es-ES_tradnl" sz="2400" dirty="0" smtClean="0">
              <a:solidFill>
                <a:srgbClr val="ECA632"/>
              </a:solidFill>
              <a:effectLst/>
            </a:endParaRPr>
          </a:p>
          <a:p>
            <a:r>
              <a:rPr lang="es-ES_tradnl" sz="2800" dirty="0" smtClean="0">
                <a:solidFill>
                  <a:srgbClr val="ECA632"/>
                </a:solidFill>
                <a:effectLst/>
              </a:rPr>
              <a:t>Características</a:t>
            </a:r>
          </a:p>
          <a:p>
            <a:pPr lvl="1"/>
            <a:r>
              <a:rPr lang="es-ES_tradnl" sz="2400" dirty="0" smtClean="0">
                <a:solidFill>
                  <a:srgbClr val="ECA632"/>
                </a:solidFill>
                <a:effectLst/>
              </a:rPr>
              <a:t>Controlo el mensaje</a:t>
            </a:r>
          </a:p>
          <a:p>
            <a:pPr lvl="1"/>
            <a:r>
              <a:rPr lang="es-ES_tradnl" sz="2400" dirty="0" smtClean="0">
                <a:solidFill>
                  <a:srgbClr val="ECA632"/>
                </a:solidFill>
              </a:rPr>
              <a:t>Impacto en el mercado gracias </a:t>
            </a:r>
            <a:br>
              <a:rPr lang="es-ES_tradnl" sz="2400" dirty="0" smtClean="0">
                <a:solidFill>
                  <a:srgbClr val="ECA632"/>
                </a:solidFill>
              </a:rPr>
            </a:br>
            <a:r>
              <a:rPr lang="es-ES_tradnl" sz="2400" dirty="0" smtClean="0">
                <a:solidFill>
                  <a:srgbClr val="ECA632"/>
                </a:solidFill>
              </a:rPr>
              <a:t>al efecto repetición.</a:t>
            </a:r>
          </a:p>
          <a:p>
            <a:pPr lvl="1"/>
            <a:r>
              <a:rPr lang="es-ES_tradnl" sz="2400" dirty="0" smtClean="0">
                <a:solidFill>
                  <a:srgbClr val="ECA632"/>
                </a:solidFill>
                <a:effectLst/>
              </a:rPr>
              <a:t>La operación es muy rentable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alpha val="75000"/>
              </a:schemeClr>
            </a:glo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Marketing de Interrupción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1">
                      <a:alpha val="75000"/>
                    </a:schemeClr>
                  </a:glow>
                  <a:outerShdw blurRad="38100" dist="127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… (mi)</a:t>
            </a:r>
            <a:endParaRPr lang="es-ES_tradnl" dirty="0">
              <a:solidFill>
                <a:schemeClr val="tx1"/>
              </a:solidFill>
              <a:effectLst>
                <a:glow rad="63500">
                  <a:schemeClr val="accent1">
                    <a:alpha val="75000"/>
                  </a:schemeClr>
                </a:glow>
                <a:outerShdw blurRad="38100" dist="12700" algn="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9625" y="1066800"/>
            <a:ext cx="8565775" cy="5486400"/>
          </a:xfrm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rgbClr val="ECA632"/>
                </a:solidFill>
                <a:effectLst/>
              </a:rPr>
              <a:t>FORMULA DE ÉXITO</a:t>
            </a:r>
          </a:p>
          <a:p>
            <a:pPr algn="ctr">
              <a:buNone/>
            </a:pPr>
            <a:r>
              <a:rPr lang="es-ES_tradnl" dirty="0" smtClean="0">
                <a:solidFill>
                  <a:schemeClr val="tx1"/>
                </a:solidFill>
              </a:rPr>
              <a:t>Oferta competitiva(1) + Anuncio = Ventas</a:t>
            </a:r>
          </a:p>
          <a:p>
            <a:pPr algn="ctr">
              <a:buNone/>
            </a:pPr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sz="2800" dirty="0" smtClean="0">
                <a:solidFill>
                  <a:srgbClr val="ECA632"/>
                </a:solidFill>
              </a:rPr>
              <a:t>(1) Oferta competitiva=</a:t>
            </a:r>
            <a:br>
              <a:rPr lang="es-ES_tradnl" sz="2800" dirty="0" smtClean="0">
                <a:solidFill>
                  <a:srgbClr val="ECA632"/>
                </a:solidFill>
              </a:rPr>
            </a:br>
            <a:r>
              <a:rPr lang="es-ES_tradnl" sz="2800" dirty="0" smtClean="0">
                <a:solidFill>
                  <a:srgbClr val="ECA632"/>
                </a:solidFill>
              </a:rPr>
              <a:t>Producto con demanda</a:t>
            </a:r>
            <a:br>
              <a:rPr lang="es-ES_tradnl" sz="2800" dirty="0" smtClean="0">
                <a:solidFill>
                  <a:srgbClr val="ECA632"/>
                </a:solidFill>
              </a:rPr>
            </a:br>
            <a:r>
              <a:rPr lang="es-ES_tradnl" sz="2800" dirty="0" smtClean="0">
                <a:solidFill>
                  <a:srgbClr val="ECA632"/>
                </a:solidFill>
              </a:rPr>
              <a:t>en buenas condiciones</a:t>
            </a:r>
            <a:br>
              <a:rPr lang="es-ES_tradnl" sz="2800" dirty="0" smtClean="0">
                <a:solidFill>
                  <a:srgbClr val="ECA632"/>
                </a:solidFill>
              </a:rPr>
            </a:br>
            <a:r>
              <a:rPr lang="es-ES_tradnl" sz="2800" dirty="0" smtClean="0">
                <a:solidFill>
                  <a:srgbClr val="ECA632"/>
                </a:solidFill>
              </a:rPr>
              <a:t>precio + distribución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Nuevo salto tecnológico…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Aparece Internet… 1995</a:t>
            </a:r>
          </a:p>
          <a:p>
            <a:r>
              <a:rPr lang="es-ES_tradnl" dirty="0" smtClean="0"/>
              <a:t>¿qué pensamos todos?</a:t>
            </a:r>
          </a:p>
          <a:p>
            <a:pPr lvl="1"/>
            <a:r>
              <a:rPr lang="es-ES_tradnl" dirty="0" smtClean="0"/>
              <a:t>“El Chollo del siglo”… Siglo XX claro</a:t>
            </a:r>
          </a:p>
          <a:p>
            <a:pPr lvl="1"/>
            <a:r>
              <a:rPr lang="es-ES_tradnl" dirty="0" smtClean="0"/>
              <a:t>Abaratamiento infinito de costes de anuncio</a:t>
            </a:r>
          </a:p>
          <a:p>
            <a:pPr lvl="1"/>
            <a:r>
              <a:rPr lang="es-ES_tradnl" dirty="0" smtClean="0"/>
              <a:t>Acceso a 6.000 millones de consumidores</a:t>
            </a:r>
          </a:p>
          <a:p>
            <a:pPr lvl="1"/>
            <a:r>
              <a:rPr lang="es-ES_tradnl" dirty="0" smtClean="0"/>
              <a:t>Las Pymes tienen su gran oportunidad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hicimos en el 1997?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Aplicamos la fórmula Y….</a:t>
            </a:r>
          </a:p>
          <a:p>
            <a:pPr algn="ctr">
              <a:buNone/>
            </a:pPr>
            <a:r>
              <a:rPr lang="es-ES_tradnl" dirty="0" smtClean="0"/>
              <a:t>OFERTA + ANUNCIOS = VENTAS</a:t>
            </a:r>
          </a:p>
          <a:p>
            <a:pPr algn="ctr">
              <a:buNone/>
            </a:pPr>
            <a:r>
              <a:rPr lang="es-ES_tradnl" sz="8800" dirty="0" smtClean="0">
                <a:solidFill>
                  <a:srgbClr val="E37436"/>
                </a:solidFill>
              </a:rPr>
              <a:t>Sorpresa</a:t>
            </a:r>
          </a:p>
          <a:p>
            <a:pPr algn="ctr">
              <a:buNone/>
            </a:pPr>
            <a:r>
              <a:rPr lang="es-ES_tradnl" sz="8800" strike="sngStrike" dirty="0" smtClean="0"/>
              <a:t>NO FUNCIONA</a:t>
            </a:r>
            <a:endParaRPr lang="es-ES_tradnl" sz="8800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Ha Cambiado?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Internet lo ha transformado todo…</a:t>
            </a:r>
          </a:p>
          <a:p>
            <a:pPr lvl="1"/>
            <a:r>
              <a:rPr lang="es-ES_tradnl" dirty="0" smtClean="0"/>
              <a:t>Ya no hay escasez… Todo es abundante.</a:t>
            </a:r>
          </a:p>
          <a:p>
            <a:pPr lvl="1"/>
            <a:r>
              <a:rPr lang="es-ES_tradnl" dirty="0" smtClean="0"/>
              <a:t>Se multiplican los competidores.</a:t>
            </a:r>
          </a:p>
          <a:p>
            <a:pPr lvl="1"/>
            <a:r>
              <a:rPr lang="es-ES_tradnl" dirty="0" smtClean="0"/>
              <a:t>Acceso ilimitado a la información = Miles de posibilidades donde elegir.</a:t>
            </a:r>
          </a:p>
          <a:p>
            <a:pPr lvl="1"/>
            <a:r>
              <a:rPr lang="es-ES_tradnl" dirty="0" smtClean="0"/>
              <a:t>Decenas de nuevos formatos y medios: Webs, blogs, canales de </a:t>
            </a:r>
            <a:r>
              <a:rPr lang="en-US" dirty="0" smtClean="0"/>
              <a:t>video</a:t>
            </a:r>
            <a:r>
              <a:rPr lang="es-ES_tradnl" dirty="0" smtClean="0"/>
              <a:t> (</a:t>
            </a:r>
            <a:r>
              <a:rPr lang="es-ES_tradnl" dirty="0" err="1" smtClean="0"/>
              <a:t>Youtube</a:t>
            </a:r>
            <a:r>
              <a:rPr lang="es-ES_tradnl" dirty="0" smtClean="0"/>
              <a:t>), radio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line</a:t>
            </a:r>
            <a:r>
              <a:rPr lang="es-ES_tradnl" dirty="0" smtClean="0"/>
              <a:t> (miles), </a:t>
            </a:r>
            <a:r>
              <a:rPr lang="es-ES_tradnl" dirty="0" err="1" smtClean="0"/>
              <a:t>podcast</a:t>
            </a:r>
            <a:r>
              <a:rPr lang="es-ES_tradnl" dirty="0" smtClean="0"/>
              <a:t> (</a:t>
            </a:r>
            <a:r>
              <a:rPr lang="es-ES_tradnl" dirty="0" err="1" smtClean="0"/>
              <a:t>iTunes</a:t>
            </a:r>
            <a:r>
              <a:rPr lang="es-ES_tradnl" dirty="0" smtClean="0"/>
              <a:t>), Redes Sociales, </a:t>
            </a:r>
            <a:r>
              <a:rPr lang="es-ES_tradnl" dirty="0" err="1" smtClean="0"/>
              <a:t>Microbloging</a:t>
            </a:r>
            <a:r>
              <a:rPr lang="es-ES_tradnl" dirty="0" smtClean="0"/>
              <a:t>, </a:t>
            </a:r>
            <a:r>
              <a:rPr lang="es-ES_tradnl" dirty="0" err="1" smtClean="0"/>
              <a:t>Messengers</a:t>
            </a:r>
            <a:r>
              <a:rPr lang="es-ES_tradnl" dirty="0" smtClean="0"/>
              <a:t>, Voz-IP, </a:t>
            </a:r>
            <a:r>
              <a:rPr lang="en-US" dirty="0" smtClean="0"/>
              <a:t>video</a:t>
            </a:r>
            <a:r>
              <a:rPr lang="es-ES_tradnl" dirty="0" smtClean="0"/>
              <a:t> </a:t>
            </a:r>
            <a:r>
              <a:rPr lang="es-ES_tradnl" dirty="0" err="1" smtClean="0"/>
              <a:t>Brodcast</a:t>
            </a:r>
            <a:r>
              <a:rPr lang="es-ES_tradnl" dirty="0" smtClean="0"/>
              <a:t>, Web TV…</a:t>
            </a:r>
          </a:p>
          <a:p>
            <a:pPr algn="ctr">
              <a:buNone/>
            </a:pPr>
            <a:r>
              <a:rPr lang="es-ES_tradnl" sz="4400" dirty="0" smtClean="0">
                <a:solidFill>
                  <a:srgbClr val="ECA632"/>
                </a:solidFill>
              </a:rPr>
              <a:t>¿Cuál es el GRAN PROBLEMA?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gran problema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_tradnl" sz="4400" dirty="0" smtClean="0">
                <a:solidFill>
                  <a:srgbClr val="ECA632"/>
                </a:solidFill>
              </a:rPr>
              <a:t>LA ATENCIÓN</a:t>
            </a:r>
          </a:p>
          <a:p>
            <a:pPr algn="ctr">
              <a:buNone/>
            </a:pPr>
            <a:r>
              <a:rPr lang="es-ES_tradnl" sz="6000" dirty="0" smtClean="0">
                <a:solidFill>
                  <a:schemeClr val="tx1"/>
                </a:solidFill>
              </a:rPr>
              <a:t>¿Me Presta Usted Atención, Por Favor?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8425" cap="flat" cmpd="sng">
          <a:solidFill>
            <a:srgbClr val="FF6600"/>
          </a:solidFill>
          <a:prstDash val="solid"/>
          <a:tailEnd type="none" w="med" len="med"/>
        </a:ln>
        <a:effectLst>
          <a:outerShdw blurRad="40005" dist="19939" dir="5400000" algn="tl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50800" h="50800"/>
        </a:sp3d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6250</TotalTime>
  <Words>694</Words>
  <Application>Microsoft Macintosh PowerPoint</Application>
  <PresentationFormat>Presentación en pantalla (4:3)</PresentationFormat>
  <Paragraphs>119</Paragraphs>
  <Slides>16</Slides>
  <Notes>3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Folio</vt:lpstr>
      <vt:lpstr>Conferencia Iniciador Alicante   Claves Para Transformar Tu Marketing Tradicional En Comunicación Social 2.0 OPORTUNIDADES PARA LOS NEGOCIOS</vt:lpstr>
      <vt:lpstr>Antes de entrar en materia…</vt:lpstr>
      <vt:lpstr>Antes del marketing…</vt:lpstr>
      <vt:lpstr>Marketing de Interrupción… (mi)</vt:lpstr>
      <vt:lpstr>Marketing de Interrupción… (mi)</vt:lpstr>
      <vt:lpstr>Nuevo salto tecnológico…</vt:lpstr>
      <vt:lpstr>¿qué hicimos en el 1997?</vt:lpstr>
      <vt:lpstr>¿Qué Ha Cambiado?</vt:lpstr>
      <vt:lpstr>El gran problema</vt:lpstr>
      <vt:lpstr>¿Cómo Conseguir la ATENCIÓN?</vt:lpstr>
      <vt:lpstr>¿Cuál Es La Nueva Fórmula De Éxito?</vt:lpstr>
      <vt:lpstr>¿Por Qué?</vt:lpstr>
      <vt:lpstr>RECORDEMOS que para hacer una venta… </vt:lpstr>
      <vt:lpstr>Y quién nos ayudará conseguirlo…</vt:lpstr>
      <vt:lpstr>En conclusión…</vt:lpstr>
      <vt:lpstr>Gracias Por Tu Atención</vt:lpstr>
    </vt:vector>
  </TitlesOfParts>
  <Company>Roberto R. Cerrada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Marketing - PROGRAMAS para INTERNET -</dc:title>
  <dc:creator>Roberto Cerrada</dc:creator>
  <cp:lastModifiedBy>Francisco Páez</cp:lastModifiedBy>
  <cp:revision>131</cp:revision>
  <dcterms:created xsi:type="dcterms:W3CDTF">2010-03-26T20:19:58Z</dcterms:created>
  <dcterms:modified xsi:type="dcterms:W3CDTF">2010-03-26T20:20:24Z</dcterms:modified>
</cp:coreProperties>
</file>